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Montserrat"/>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PlayfairDisplay-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ff9a8f7e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ff9a8f7e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ff9a8f7e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ff9a8f7e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ff9a8f7e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ff9a8f7e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4afbce1b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4afbce1b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4afbce1b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4afbce1b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4afbce1b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4afbce1b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4afbce1b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4afbce1b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4afbce1b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4afbce1b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you MUST transfer enough information at this time, so the audience can walk away from the presentation, and still know what your project is all about, and what you have accomplished, this is also known as the “60,000 feet view” of your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4afbce1b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4afbce1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4afbce1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4afbce1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4afbce1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4afbce1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4afbce1b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4afbce1b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518ce049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518ce049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ff9a8f7e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ff9a8f7e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4afbce1b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4afbce1b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Facial Analyzer for Rhinoplasty (Option 9)</a:t>
            </a:r>
            <a:endParaRPr/>
          </a:p>
        </p:txBody>
      </p:sp>
      <p:sp>
        <p:nvSpPr>
          <p:cNvPr id="59" name="Google Shape;59;p13"/>
          <p:cNvSpPr txBox="1"/>
          <p:nvPr>
            <p:ph idx="1" type="subTitle"/>
          </p:nvPr>
        </p:nvSpPr>
        <p:spPr>
          <a:xfrm>
            <a:off x="2116950" y="3550650"/>
            <a:ext cx="4910100" cy="577800"/>
          </a:xfrm>
          <a:prstGeom prst="rect">
            <a:avLst/>
          </a:prstGeom>
        </p:spPr>
        <p:txBody>
          <a:bodyPr anchorCtr="0" anchor="ctr" bIns="91425" lIns="91425" spcFirstLastPara="1" rIns="91425" wrap="square" tIns="91425">
            <a:normAutofit fontScale="62500" lnSpcReduction="20000"/>
          </a:bodyPr>
          <a:lstStyle/>
          <a:p>
            <a:pPr indent="0" lvl="0" marL="0" rtl="0" algn="ctr">
              <a:spcBef>
                <a:spcPts val="0"/>
              </a:spcBef>
              <a:spcAft>
                <a:spcPts val="0"/>
              </a:spcAft>
              <a:buNone/>
            </a:pPr>
            <a:r>
              <a:rPr lang="en-GB"/>
              <a:t>Priscilla Carbo, </a:t>
            </a:r>
            <a:r>
              <a:rPr lang="en-GB"/>
              <a:t>Marvin Cazeau, Jared Curtis, Alessandra Oo, </a:t>
            </a:r>
            <a:r>
              <a:rPr lang="en-GB"/>
              <a:t>Maree Sky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Interfaces / Exports</a:t>
            </a:r>
            <a:endParaRPr/>
          </a:p>
        </p:txBody>
      </p:sp>
      <p:sp>
        <p:nvSpPr>
          <p:cNvPr id="120" name="Google Shape;120;p2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Command Prompt : Match Faces</a:t>
            </a:r>
            <a:endParaRPr/>
          </a:p>
        </p:txBody>
      </p:sp>
      <p:pic>
        <p:nvPicPr>
          <p:cNvPr id="121" name="Google Shape;121;p22"/>
          <p:cNvPicPr preferRelativeResize="0"/>
          <p:nvPr/>
        </p:nvPicPr>
        <p:blipFill>
          <a:blip r:embed="rId3">
            <a:alphaModFix/>
          </a:blip>
          <a:stretch>
            <a:fillRect/>
          </a:stretch>
        </p:blipFill>
        <p:spPr>
          <a:xfrm>
            <a:off x="724013" y="1857077"/>
            <a:ext cx="7695975" cy="271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Interfaces / Exports</a:t>
            </a:r>
            <a:endParaRPr/>
          </a:p>
        </p:txBody>
      </p:sp>
      <p:pic>
        <p:nvPicPr>
          <p:cNvPr id="127" name="Google Shape;127;p23"/>
          <p:cNvPicPr preferRelativeResize="0"/>
          <p:nvPr/>
        </p:nvPicPr>
        <p:blipFill>
          <a:blip r:embed="rId3">
            <a:alphaModFix/>
          </a:blip>
          <a:stretch>
            <a:fillRect/>
          </a:stretch>
        </p:blipFill>
        <p:spPr>
          <a:xfrm>
            <a:off x="409100" y="1285875"/>
            <a:ext cx="4744449" cy="3267100"/>
          </a:xfrm>
          <a:prstGeom prst="rect">
            <a:avLst/>
          </a:prstGeom>
          <a:noFill/>
          <a:ln>
            <a:noFill/>
          </a:ln>
        </p:spPr>
      </p:pic>
      <p:pic>
        <p:nvPicPr>
          <p:cNvPr id="128" name="Google Shape;128;p23"/>
          <p:cNvPicPr preferRelativeResize="0"/>
          <p:nvPr/>
        </p:nvPicPr>
        <p:blipFill>
          <a:blip r:embed="rId4">
            <a:alphaModFix/>
          </a:blip>
          <a:stretch>
            <a:fillRect/>
          </a:stretch>
        </p:blipFill>
        <p:spPr>
          <a:xfrm>
            <a:off x="5392200" y="1285875"/>
            <a:ext cx="3147574" cy="326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Interfaces / Exports</a:t>
            </a:r>
            <a:endParaRPr/>
          </a:p>
        </p:txBody>
      </p:sp>
      <p:sp>
        <p:nvSpPr>
          <p:cNvPr id="134" name="Google Shape;134;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Blender: 3D Modeling</a:t>
            </a:r>
            <a:endParaRPr/>
          </a:p>
        </p:txBody>
      </p:sp>
      <p:pic>
        <p:nvPicPr>
          <p:cNvPr id="135" name="Google Shape;135;p24"/>
          <p:cNvPicPr preferRelativeResize="0"/>
          <p:nvPr/>
        </p:nvPicPr>
        <p:blipFill>
          <a:blip r:embed="rId3">
            <a:alphaModFix/>
          </a:blip>
          <a:stretch>
            <a:fillRect/>
          </a:stretch>
        </p:blipFill>
        <p:spPr>
          <a:xfrm>
            <a:off x="191450" y="1902500"/>
            <a:ext cx="3207722" cy="2666376"/>
          </a:xfrm>
          <a:prstGeom prst="rect">
            <a:avLst/>
          </a:prstGeom>
          <a:noFill/>
          <a:ln>
            <a:noFill/>
          </a:ln>
        </p:spPr>
      </p:pic>
      <p:pic>
        <p:nvPicPr>
          <p:cNvPr id="136" name="Google Shape;136;p24"/>
          <p:cNvPicPr preferRelativeResize="0"/>
          <p:nvPr/>
        </p:nvPicPr>
        <p:blipFill>
          <a:blip r:embed="rId4">
            <a:alphaModFix/>
          </a:blip>
          <a:stretch>
            <a:fillRect/>
          </a:stretch>
        </p:blipFill>
        <p:spPr>
          <a:xfrm>
            <a:off x="3477600" y="1902498"/>
            <a:ext cx="5575999" cy="2666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Lesson learned </a:t>
            </a:r>
            <a:endParaRPr/>
          </a:p>
        </p:txBody>
      </p:sp>
      <p:sp>
        <p:nvSpPr>
          <p:cNvPr id="142" name="Google Shape;142;p2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main takeaway that we want to learn is that </a:t>
            </a:r>
            <a:r>
              <a:rPr lang="en-GB"/>
              <a:t>there</a:t>
            </a:r>
            <a:r>
              <a:rPr lang="en-GB"/>
              <a:t> is no ideal face. Our system will highlight that by showcasing similar faces to the user and then the user picks what nose they believe will look the best on their faces. We hope to give the user the option of them making the </a:t>
            </a:r>
            <a:r>
              <a:rPr lang="en-GB"/>
              <a:t>decision</a:t>
            </a:r>
            <a:r>
              <a:rPr lang="en-GB"/>
              <a:t>. </a:t>
            </a:r>
            <a:endParaRPr/>
          </a:p>
        </p:txBody>
      </p:sp>
      <p:pic>
        <p:nvPicPr>
          <p:cNvPr id="143" name="Google Shape;143;p25"/>
          <p:cNvPicPr preferRelativeResize="0"/>
          <p:nvPr/>
        </p:nvPicPr>
        <p:blipFill rotWithShape="1">
          <a:blip r:embed="rId3">
            <a:alphaModFix/>
          </a:blip>
          <a:srcRect b="36640" l="0" r="6933" t="0"/>
          <a:stretch/>
        </p:blipFill>
        <p:spPr>
          <a:xfrm>
            <a:off x="5454275" y="3233275"/>
            <a:ext cx="3501625" cy="152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Timeline</a:t>
            </a:r>
            <a:endParaRPr/>
          </a:p>
        </p:txBody>
      </p:sp>
      <p:sp>
        <p:nvSpPr>
          <p:cNvPr id="149" name="Google Shape;149;p2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Basic Project Timeline</a:t>
            </a:r>
            <a:endParaRPr/>
          </a:p>
          <a:p>
            <a:pPr indent="-317500" lvl="1" marL="914400" rtl="0" algn="l">
              <a:spcBef>
                <a:spcPts val="0"/>
              </a:spcBef>
              <a:spcAft>
                <a:spcPts val="0"/>
              </a:spcAft>
              <a:buSzPts val="1400"/>
              <a:buChar char="-"/>
            </a:pPr>
            <a:r>
              <a:rPr lang="en-GB"/>
              <a:t>Sprint 2: </a:t>
            </a:r>
            <a:endParaRPr/>
          </a:p>
          <a:p>
            <a:pPr indent="-317500" lvl="2" marL="1371600" rtl="0" algn="l">
              <a:spcBef>
                <a:spcPts val="0"/>
              </a:spcBef>
              <a:spcAft>
                <a:spcPts val="0"/>
              </a:spcAft>
              <a:buSzPts val="1400"/>
              <a:buChar char="-"/>
            </a:pPr>
            <a:r>
              <a:rPr lang="en-GB"/>
              <a:t>Research and Select Machine Learning Algorithms for Facial Analyzer</a:t>
            </a:r>
            <a:endParaRPr/>
          </a:p>
          <a:p>
            <a:pPr indent="-317500" lvl="2" marL="1371600" rtl="0" algn="l">
              <a:spcBef>
                <a:spcPts val="0"/>
              </a:spcBef>
              <a:spcAft>
                <a:spcPts val="0"/>
              </a:spcAft>
              <a:buSzPts val="1400"/>
              <a:buChar char="-"/>
            </a:pPr>
            <a:r>
              <a:rPr lang="en-GB"/>
              <a:t>Implement</a:t>
            </a:r>
            <a:r>
              <a:rPr lang="en-GB"/>
              <a:t> Machine Learning Algorithms</a:t>
            </a:r>
            <a:endParaRPr/>
          </a:p>
          <a:p>
            <a:pPr indent="-317500" lvl="2" marL="1371600" rtl="0" algn="l">
              <a:spcBef>
                <a:spcPts val="0"/>
              </a:spcBef>
              <a:spcAft>
                <a:spcPts val="0"/>
              </a:spcAft>
              <a:buSzPts val="1400"/>
              <a:buChar char="-"/>
            </a:pPr>
            <a:r>
              <a:rPr lang="en-GB"/>
              <a:t>Populate facial image database for ML algorithms</a:t>
            </a:r>
            <a:endParaRPr/>
          </a:p>
          <a:p>
            <a:pPr indent="-317500" lvl="1" marL="914400" rtl="0" algn="l">
              <a:spcBef>
                <a:spcPts val="0"/>
              </a:spcBef>
              <a:spcAft>
                <a:spcPts val="0"/>
              </a:spcAft>
              <a:buSzPts val="1400"/>
              <a:buChar char="-"/>
            </a:pPr>
            <a:r>
              <a:rPr lang="en-GB"/>
              <a:t>Sprint 3: Test and comparing Facial analyzer ML algorithms for accuracy and efficien</a:t>
            </a:r>
            <a:r>
              <a:rPr lang="en-GB"/>
              <a:t>cy of outputs </a:t>
            </a:r>
            <a:endParaRPr/>
          </a:p>
          <a:p>
            <a:pPr indent="-342900" lvl="0" marL="457200" rtl="0" algn="l">
              <a:spcBef>
                <a:spcPts val="0"/>
              </a:spcBef>
              <a:spcAft>
                <a:spcPts val="0"/>
              </a:spcAft>
              <a:buSzPts val="1800"/>
              <a:buChar char="-"/>
            </a:pPr>
            <a:r>
              <a:rPr lang="en-GB"/>
              <a:t>Plans for next semester </a:t>
            </a:r>
            <a:endParaRPr/>
          </a:p>
        </p:txBody>
      </p:sp>
      <p:pic>
        <p:nvPicPr>
          <p:cNvPr id="150" name="Google Shape;150;p26"/>
          <p:cNvPicPr preferRelativeResize="0"/>
          <p:nvPr/>
        </p:nvPicPr>
        <p:blipFill>
          <a:blip r:embed="rId3">
            <a:alphaModFix/>
          </a:blip>
          <a:stretch>
            <a:fillRect/>
          </a:stretch>
        </p:blipFill>
        <p:spPr>
          <a:xfrm>
            <a:off x="387525" y="3540500"/>
            <a:ext cx="1509424" cy="1509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idx="1" type="body"/>
          </p:nvPr>
        </p:nvSpPr>
        <p:spPr>
          <a:xfrm>
            <a:off x="2843675" y="2060300"/>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4300"/>
              <a:t>Questions? </a:t>
            </a:r>
            <a:endParaRPr sz="4300"/>
          </a:p>
        </p:txBody>
      </p:sp>
      <p:pic>
        <p:nvPicPr>
          <p:cNvPr id="156" name="Google Shape;156;p27"/>
          <p:cNvPicPr preferRelativeResize="0"/>
          <p:nvPr/>
        </p:nvPicPr>
        <p:blipFill>
          <a:blip r:embed="rId3">
            <a:alphaModFix/>
          </a:blip>
          <a:stretch>
            <a:fillRect/>
          </a:stretch>
        </p:blipFill>
        <p:spPr>
          <a:xfrm>
            <a:off x="137950" y="2571750"/>
            <a:ext cx="2538876" cy="2538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pic>
        <p:nvPicPr>
          <p:cNvPr id="162" name="Google Shape;162;p28"/>
          <p:cNvPicPr preferRelativeResize="0"/>
          <p:nvPr/>
        </p:nvPicPr>
        <p:blipFill>
          <a:blip r:embed="rId3">
            <a:alphaModFix/>
          </a:blip>
          <a:stretch>
            <a:fillRect/>
          </a:stretch>
        </p:blipFill>
        <p:spPr>
          <a:xfrm>
            <a:off x="5002600" y="1539713"/>
            <a:ext cx="2730250" cy="20640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Analyze a patient who is about to get Rhinoplasty using ML (Machine Learning).</a:t>
            </a:r>
            <a:br>
              <a:rPr lang="en-GB"/>
            </a:br>
            <a:endParaRPr/>
          </a:p>
          <a:p>
            <a:pPr indent="-342900" lvl="0" marL="457200" rtl="0" algn="l">
              <a:spcBef>
                <a:spcPts val="0"/>
              </a:spcBef>
              <a:spcAft>
                <a:spcPts val="0"/>
              </a:spcAft>
              <a:buSzPts val="1800"/>
              <a:buChar char="-"/>
            </a:pPr>
            <a:r>
              <a:rPr lang="en-GB"/>
              <a:t>3 main goals:</a:t>
            </a:r>
            <a:endParaRPr/>
          </a:p>
          <a:p>
            <a:pPr indent="-317500" lvl="1" marL="914400" rtl="0" algn="l">
              <a:spcBef>
                <a:spcPts val="0"/>
              </a:spcBef>
              <a:spcAft>
                <a:spcPts val="0"/>
              </a:spcAft>
              <a:buSzPts val="1400"/>
              <a:buChar char="-"/>
            </a:pPr>
            <a:r>
              <a:rPr lang="en-GB"/>
              <a:t>Capture 3D image of a patient’s face</a:t>
            </a:r>
            <a:endParaRPr/>
          </a:p>
          <a:p>
            <a:pPr indent="-317500" lvl="1" marL="914400" rtl="0" algn="l">
              <a:spcBef>
                <a:spcPts val="0"/>
              </a:spcBef>
              <a:spcAft>
                <a:spcPts val="0"/>
              </a:spcAft>
              <a:buSzPts val="1400"/>
              <a:buChar char="-"/>
            </a:pPr>
            <a:r>
              <a:rPr lang="en-GB"/>
              <a:t>Analyze the 3D image and mark significant landmarks on face</a:t>
            </a:r>
            <a:endParaRPr/>
          </a:p>
          <a:p>
            <a:pPr indent="-317500" lvl="1" marL="914400" rtl="0" algn="l">
              <a:spcBef>
                <a:spcPts val="0"/>
              </a:spcBef>
              <a:spcAft>
                <a:spcPts val="0"/>
              </a:spcAft>
              <a:buSzPts val="1400"/>
              <a:buChar char="-"/>
            </a:pPr>
            <a:r>
              <a:rPr lang="en-GB"/>
              <a:t>Compare images and landmark ratios using ML </a:t>
            </a:r>
            <a:br>
              <a:rPr lang="en-GB"/>
            </a:br>
            <a:endParaRPr/>
          </a:p>
          <a:p>
            <a:pPr indent="-342900" lvl="0" marL="457200" rtl="0" algn="l">
              <a:spcBef>
                <a:spcPts val="0"/>
              </a:spcBef>
              <a:spcAft>
                <a:spcPts val="0"/>
              </a:spcAft>
              <a:buSzPts val="1800"/>
              <a:buChar char="-"/>
            </a:pPr>
            <a:r>
              <a:rPr lang="en-GB"/>
              <a:t>Suggest potential changes in facial features.</a:t>
            </a:r>
            <a:br>
              <a:rPr lang="en-GB"/>
            </a:br>
            <a:endParaRPr/>
          </a:p>
          <a:p>
            <a:pPr indent="-342900" lvl="0" marL="457200" rtl="0" algn="l">
              <a:spcBef>
                <a:spcPts val="0"/>
              </a:spcBef>
              <a:spcAft>
                <a:spcPts val="0"/>
              </a:spcAft>
              <a:buSzPts val="1800"/>
              <a:buChar char="-"/>
            </a:pPr>
            <a:r>
              <a:rPr lang="en-GB"/>
              <a:t>Allows patients to choose the closet match. </a:t>
            </a:r>
            <a:endParaRPr/>
          </a:p>
        </p:txBody>
      </p:sp>
      <p:pic>
        <p:nvPicPr>
          <p:cNvPr id="66" name="Google Shape;66;p14"/>
          <p:cNvPicPr preferRelativeResize="0"/>
          <p:nvPr/>
        </p:nvPicPr>
        <p:blipFill>
          <a:blip r:embed="rId3">
            <a:alphaModFix/>
          </a:blip>
          <a:stretch>
            <a:fillRect/>
          </a:stretch>
        </p:blipFill>
        <p:spPr>
          <a:xfrm>
            <a:off x="6233650" y="3224775"/>
            <a:ext cx="2696249" cy="1617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Benefits/Importance </a:t>
            </a:r>
            <a:endParaRPr/>
          </a:p>
        </p:txBody>
      </p:sp>
      <p:sp>
        <p:nvSpPr>
          <p:cNvPr id="72" name="Google Shape;72;p15"/>
          <p:cNvSpPr txBox="1"/>
          <p:nvPr>
            <p:ph idx="1" type="body"/>
          </p:nvPr>
        </p:nvSpPr>
        <p:spPr>
          <a:xfrm>
            <a:off x="311700" y="101772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Provides patients with the opportunity to see the changes before the surgery</a:t>
            </a:r>
            <a:r>
              <a:rPr lang="en-GB"/>
              <a:t>.</a:t>
            </a:r>
            <a:endParaRPr/>
          </a:p>
          <a:p>
            <a:pPr indent="-342900" lvl="0" marL="457200" rtl="0" algn="l">
              <a:spcBef>
                <a:spcPts val="0"/>
              </a:spcBef>
              <a:spcAft>
                <a:spcPts val="0"/>
              </a:spcAft>
              <a:buSzPts val="1800"/>
              <a:buChar char="-"/>
            </a:pPr>
            <a:r>
              <a:rPr lang="en-GB"/>
              <a:t>Assists Plastic surgeons by making surgery easier and more accurate</a:t>
            </a:r>
            <a:endParaRPr/>
          </a:p>
          <a:p>
            <a:pPr indent="-342900" lvl="0" marL="457200" rtl="0" algn="l">
              <a:spcBef>
                <a:spcPts val="0"/>
              </a:spcBef>
              <a:spcAft>
                <a:spcPts val="0"/>
              </a:spcAft>
              <a:buSzPts val="1800"/>
              <a:buChar char="-"/>
            </a:pPr>
            <a:r>
              <a:rPr lang="en-GB"/>
              <a:t>Presents patients with multiple applicable options to choose from.</a:t>
            </a:r>
            <a:endParaRPr/>
          </a:p>
          <a:p>
            <a:pPr indent="-342900" lvl="0" marL="457200" rtl="0" algn="l">
              <a:spcBef>
                <a:spcPts val="0"/>
              </a:spcBef>
              <a:spcAft>
                <a:spcPts val="0"/>
              </a:spcAft>
              <a:buSzPts val="1800"/>
              <a:buChar char="-"/>
            </a:pPr>
            <a:r>
              <a:rPr lang="en-GB"/>
              <a:t>Enhances the overall practice of Plastic surgery, benefiting hospitals that provide that service</a:t>
            </a:r>
            <a:endParaRPr/>
          </a:p>
          <a:p>
            <a:pPr indent="-342900" lvl="0" marL="457200" rtl="0" algn="l">
              <a:spcBef>
                <a:spcPts val="0"/>
              </a:spcBef>
              <a:spcAft>
                <a:spcPts val="0"/>
              </a:spcAft>
              <a:buSzPts val="1800"/>
              <a:buChar char="-"/>
            </a:pPr>
            <a:r>
              <a:rPr lang="en-GB"/>
              <a:t>Potential applications for other reconstructive surgery.</a:t>
            </a:r>
            <a:endParaRPr/>
          </a:p>
        </p:txBody>
      </p:sp>
      <p:pic>
        <p:nvPicPr>
          <p:cNvPr id="73" name="Google Shape;73;p15"/>
          <p:cNvPicPr preferRelativeResize="0"/>
          <p:nvPr/>
        </p:nvPicPr>
        <p:blipFill rotWithShape="1">
          <a:blip r:embed="rId3">
            <a:alphaModFix/>
          </a:blip>
          <a:srcRect b="0" l="0" r="42958" t="0"/>
          <a:stretch/>
        </p:blipFill>
        <p:spPr>
          <a:xfrm>
            <a:off x="0" y="3378350"/>
            <a:ext cx="2059401" cy="176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Assumptions &amp; Dependencies</a:t>
            </a:r>
            <a:endParaRPr/>
          </a:p>
        </p:txBody>
      </p:sp>
      <p:sp>
        <p:nvSpPr>
          <p:cNvPr id="79" name="Google Shape;79;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We’re assuming </a:t>
            </a:r>
            <a:endParaRPr/>
          </a:p>
          <a:p>
            <a:pPr indent="-342900" lvl="0" marL="457200" rtl="0" algn="l">
              <a:spcBef>
                <a:spcPts val="1200"/>
              </a:spcBef>
              <a:spcAft>
                <a:spcPts val="0"/>
              </a:spcAft>
              <a:buSzPts val="1800"/>
              <a:buChar char="-"/>
            </a:pPr>
            <a:r>
              <a:rPr lang="en-GB"/>
              <a:t>Clients will submit pictures of themselves without any facial expressions</a:t>
            </a:r>
            <a:endParaRPr/>
          </a:p>
          <a:p>
            <a:pPr indent="-342900" lvl="0" marL="457200" rtl="0" algn="l">
              <a:spcBef>
                <a:spcPts val="0"/>
              </a:spcBef>
              <a:spcAft>
                <a:spcPts val="0"/>
              </a:spcAft>
              <a:buSzPts val="1800"/>
              <a:buChar char="-"/>
            </a:pPr>
            <a:r>
              <a:rPr lang="en-GB"/>
              <a:t>No face tattoos</a:t>
            </a:r>
            <a:endParaRPr/>
          </a:p>
          <a:p>
            <a:pPr indent="-342900" lvl="0" marL="457200" rtl="0" algn="l">
              <a:spcBef>
                <a:spcPts val="0"/>
              </a:spcBef>
              <a:spcAft>
                <a:spcPts val="0"/>
              </a:spcAft>
              <a:buSzPts val="1800"/>
              <a:buChar char="-"/>
            </a:pPr>
            <a:r>
              <a:rPr lang="en-GB"/>
              <a:t>No face piercings</a:t>
            </a:r>
            <a:endParaRPr/>
          </a:p>
          <a:p>
            <a:pPr indent="-342900" lvl="0" marL="457200" rtl="0" algn="l">
              <a:spcBef>
                <a:spcPts val="0"/>
              </a:spcBef>
              <a:spcAft>
                <a:spcPts val="0"/>
              </a:spcAft>
              <a:buSzPts val="1800"/>
              <a:buChar char="-"/>
            </a:pPr>
            <a:r>
              <a:rPr lang="en-GB"/>
              <a:t>Clients will </a:t>
            </a:r>
            <a:r>
              <a:rPr lang="en-GB"/>
              <a:t>submit</a:t>
            </a:r>
            <a:r>
              <a:rPr lang="en-GB"/>
              <a:t> the correct pictures to render a </a:t>
            </a:r>
            <a:r>
              <a:rPr lang="en-GB"/>
              <a:t>3D</a:t>
            </a:r>
            <a:r>
              <a:rPr lang="en-GB"/>
              <a:t> image</a:t>
            </a:r>
            <a:endParaRPr/>
          </a:p>
          <a:p>
            <a:pPr indent="-342900" lvl="0" marL="457200" rtl="0" algn="l">
              <a:spcBef>
                <a:spcPts val="0"/>
              </a:spcBef>
              <a:spcAft>
                <a:spcPts val="0"/>
              </a:spcAft>
              <a:buSzPts val="1800"/>
              <a:buChar char="-"/>
            </a:pPr>
            <a:r>
              <a:rPr lang="en-GB"/>
              <a:t>The algorithm will always come back with multiple suggestions</a:t>
            </a:r>
            <a:endParaRPr/>
          </a:p>
          <a:p>
            <a:pPr indent="0" lvl="0" marL="0" rtl="0" algn="l">
              <a:spcBef>
                <a:spcPts val="1200"/>
              </a:spcBef>
              <a:spcAft>
                <a:spcPts val="0"/>
              </a:spcAft>
              <a:buNone/>
            </a:pPr>
            <a:r>
              <a:rPr b="1" lang="en-GB"/>
              <a:t>Dependencies</a:t>
            </a:r>
            <a:r>
              <a:rPr lang="en-GB"/>
              <a:t> would include </a:t>
            </a:r>
            <a:endParaRPr/>
          </a:p>
          <a:p>
            <a:pPr indent="-342900" lvl="0" marL="457200" rtl="0" algn="l">
              <a:spcBef>
                <a:spcPts val="1200"/>
              </a:spcBef>
              <a:spcAft>
                <a:spcPts val="0"/>
              </a:spcAft>
              <a:buSzPts val="1800"/>
              <a:buChar char="-"/>
            </a:pPr>
            <a:r>
              <a:rPr lang="en-GB"/>
              <a:t>The Blender software</a:t>
            </a:r>
            <a:endParaRPr/>
          </a:p>
          <a:p>
            <a:pPr indent="-342900" lvl="0" marL="457200" rtl="0" algn="l">
              <a:spcBef>
                <a:spcPts val="0"/>
              </a:spcBef>
              <a:spcAft>
                <a:spcPts val="0"/>
              </a:spcAft>
              <a:buSzPts val="1800"/>
              <a:buChar char="-"/>
            </a:pPr>
            <a:r>
              <a:rPr lang="en-GB"/>
              <a:t>Database we use to store face data</a:t>
            </a:r>
            <a:endParaRPr/>
          </a:p>
          <a:p>
            <a:pPr indent="-342900" lvl="0" marL="457200" rtl="0" algn="l">
              <a:spcBef>
                <a:spcPts val="0"/>
              </a:spcBef>
              <a:spcAft>
                <a:spcPts val="0"/>
              </a:spcAft>
              <a:buSzPts val="1800"/>
              <a:buChar char="-"/>
            </a:pPr>
            <a:r>
              <a:rPr lang="en-GB"/>
              <a:t>The work done before us</a:t>
            </a:r>
            <a:endParaRPr/>
          </a:p>
        </p:txBody>
      </p:sp>
      <p:pic>
        <p:nvPicPr>
          <p:cNvPr id="80" name="Google Shape;80;p16"/>
          <p:cNvPicPr preferRelativeResize="0"/>
          <p:nvPr/>
        </p:nvPicPr>
        <p:blipFill>
          <a:blip r:embed="rId3">
            <a:alphaModFix/>
          </a:blip>
          <a:stretch>
            <a:fillRect/>
          </a:stretch>
        </p:blipFill>
        <p:spPr>
          <a:xfrm>
            <a:off x="7020500" y="247175"/>
            <a:ext cx="1811799" cy="98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26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General Constraints </a:t>
            </a:r>
            <a:endParaRPr/>
          </a:p>
        </p:txBody>
      </p:sp>
      <p:sp>
        <p:nvSpPr>
          <p:cNvPr id="86" name="Google Shape;86;p1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Constraints we will face during this project will include:</a:t>
            </a:r>
            <a:endParaRPr/>
          </a:p>
          <a:p>
            <a:pPr indent="-342900" lvl="0" marL="457200" rtl="0" algn="l">
              <a:spcBef>
                <a:spcPts val="1200"/>
              </a:spcBef>
              <a:spcAft>
                <a:spcPts val="0"/>
              </a:spcAft>
              <a:buSzPts val="1800"/>
              <a:buChar char="-"/>
            </a:pPr>
            <a:r>
              <a:rPr lang="en-GB"/>
              <a:t>Gathering multiple faces for the database</a:t>
            </a:r>
            <a:endParaRPr/>
          </a:p>
          <a:p>
            <a:pPr indent="-342900" lvl="0" marL="457200" rtl="0" algn="l">
              <a:spcBef>
                <a:spcPts val="0"/>
              </a:spcBef>
              <a:spcAft>
                <a:spcPts val="0"/>
              </a:spcAft>
              <a:buSzPts val="1800"/>
              <a:buChar char="-"/>
            </a:pPr>
            <a:r>
              <a:rPr lang="en-GB"/>
              <a:t>Adding, removing, and editing hardpoints to achieve desired results</a:t>
            </a:r>
            <a:endParaRPr/>
          </a:p>
          <a:p>
            <a:pPr indent="-342900" lvl="0" marL="457200" rtl="0" algn="l">
              <a:spcBef>
                <a:spcPts val="0"/>
              </a:spcBef>
              <a:spcAft>
                <a:spcPts val="0"/>
              </a:spcAft>
              <a:buSzPts val="1800"/>
              <a:buChar char="-"/>
            </a:pPr>
            <a:r>
              <a:rPr lang="en-GB"/>
              <a:t>Sourcing and implementing multiple ML algorithms OR increasing the amount of suggestions the client receives</a:t>
            </a:r>
            <a:endParaRPr/>
          </a:p>
          <a:p>
            <a:pPr indent="-342900" lvl="0" marL="457200" rtl="0" algn="l">
              <a:spcBef>
                <a:spcPts val="0"/>
              </a:spcBef>
              <a:spcAft>
                <a:spcPts val="0"/>
              </a:spcAft>
              <a:buSzPts val="1800"/>
              <a:buChar char="-"/>
            </a:pPr>
            <a:r>
              <a:rPr lang="en-GB"/>
              <a:t>Ensuring that uploading a </a:t>
            </a:r>
            <a:r>
              <a:rPr lang="en-GB"/>
              <a:t>3D</a:t>
            </a:r>
            <a:r>
              <a:rPr lang="en-GB"/>
              <a:t> render is easy and accessible for everyone</a:t>
            </a:r>
            <a:endParaRPr/>
          </a:p>
        </p:txBody>
      </p:sp>
      <p:pic>
        <p:nvPicPr>
          <p:cNvPr id="87" name="Google Shape;87;p17"/>
          <p:cNvPicPr preferRelativeResize="0"/>
          <p:nvPr/>
        </p:nvPicPr>
        <p:blipFill>
          <a:blip r:embed="rId3">
            <a:alphaModFix/>
          </a:blip>
          <a:stretch>
            <a:fillRect/>
          </a:stretch>
        </p:blipFill>
        <p:spPr>
          <a:xfrm>
            <a:off x="6654850" y="238600"/>
            <a:ext cx="2107675" cy="99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Class Diagram</a:t>
            </a:r>
            <a:endParaRPr/>
          </a:p>
        </p:txBody>
      </p:sp>
      <p:pic>
        <p:nvPicPr>
          <p:cNvPr id="93" name="Google Shape;93;p18"/>
          <p:cNvPicPr preferRelativeResize="0"/>
          <p:nvPr/>
        </p:nvPicPr>
        <p:blipFill>
          <a:blip r:embed="rId3">
            <a:alphaModFix/>
          </a:blip>
          <a:stretch>
            <a:fillRect/>
          </a:stretch>
        </p:blipFill>
        <p:spPr>
          <a:xfrm>
            <a:off x="1881188" y="1228700"/>
            <a:ext cx="5381625" cy="354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Class Diagram</a:t>
            </a:r>
            <a:endParaRPr/>
          </a:p>
        </p:txBody>
      </p:sp>
      <p:pic>
        <p:nvPicPr>
          <p:cNvPr id="99" name="Google Shape;99;p19"/>
          <p:cNvPicPr preferRelativeResize="0"/>
          <p:nvPr/>
        </p:nvPicPr>
        <p:blipFill>
          <a:blip r:embed="rId3">
            <a:alphaModFix/>
          </a:blip>
          <a:stretch>
            <a:fillRect/>
          </a:stretch>
        </p:blipFill>
        <p:spPr>
          <a:xfrm>
            <a:off x="1992300" y="1099800"/>
            <a:ext cx="5159396"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Interfaces / Exports</a:t>
            </a:r>
            <a:endParaRPr/>
          </a:p>
        </p:txBody>
      </p:sp>
      <p:sp>
        <p:nvSpPr>
          <p:cNvPr id="105" name="Google Shape;105;p2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Digitized Rhinoplasty Web Application</a:t>
            </a:r>
            <a:endParaRPr/>
          </a:p>
        </p:txBody>
      </p:sp>
      <p:pic>
        <p:nvPicPr>
          <p:cNvPr id="106" name="Google Shape;106;p20"/>
          <p:cNvPicPr preferRelativeResize="0"/>
          <p:nvPr/>
        </p:nvPicPr>
        <p:blipFill>
          <a:blip r:embed="rId3">
            <a:alphaModFix/>
          </a:blip>
          <a:stretch>
            <a:fillRect/>
          </a:stretch>
        </p:blipFill>
        <p:spPr>
          <a:xfrm>
            <a:off x="5044650" y="1706450"/>
            <a:ext cx="3787651" cy="3159225"/>
          </a:xfrm>
          <a:prstGeom prst="rect">
            <a:avLst/>
          </a:prstGeom>
          <a:noFill/>
          <a:ln>
            <a:noFill/>
          </a:ln>
        </p:spPr>
      </p:pic>
      <p:pic>
        <p:nvPicPr>
          <p:cNvPr id="107" name="Google Shape;107;p20"/>
          <p:cNvPicPr preferRelativeResize="0"/>
          <p:nvPr/>
        </p:nvPicPr>
        <p:blipFill>
          <a:blip r:embed="rId4">
            <a:alphaModFix/>
          </a:blip>
          <a:stretch>
            <a:fillRect/>
          </a:stretch>
        </p:blipFill>
        <p:spPr>
          <a:xfrm>
            <a:off x="311700" y="1706450"/>
            <a:ext cx="4665866" cy="3159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Interfaces / Exports</a:t>
            </a:r>
            <a:endParaRPr/>
          </a:p>
        </p:txBody>
      </p:sp>
      <p:sp>
        <p:nvSpPr>
          <p:cNvPr id="113" name="Google Shape;113;p2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Command Prompt : Read Input</a:t>
            </a:r>
            <a:endParaRPr/>
          </a:p>
        </p:txBody>
      </p:sp>
      <p:pic>
        <p:nvPicPr>
          <p:cNvPr id="114" name="Google Shape;114;p21"/>
          <p:cNvPicPr preferRelativeResize="0"/>
          <p:nvPr/>
        </p:nvPicPr>
        <p:blipFill>
          <a:blip r:embed="rId3">
            <a:alphaModFix/>
          </a:blip>
          <a:stretch>
            <a:fillRect/>
          </a:stretch>
        </p:blipFill>
        <p:spPr>
          <a:xfrm>
            <a:off x="955263" y="1716250"/>
            <a:ext cx="7233476" cy="303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